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15"/>
  </p:notesMasterIdLst>
  <p:sldIdLst>
    <p:sldId id="265" r:id="rId2"/>
    <p:sldId id="294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1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227BA-F408-4BC4-B5E6-20B342C3F915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62920-1C9B-43CC-8A35-2429A8E11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53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1042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2144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2549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3346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4781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7985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0999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41860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34943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9895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_ONLY" type="objOnly">
  <p:cSld name="OBJECT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/>
            </a:lvl5pPr>
            <a:lvl6pPr marL="2743200" lvl="5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19539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_OBJECTS" type="fourObj">
  <p:cSld name="FOUR_OBJECTS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/>
            </a:lvl5pPr>
            <a:lvl6pPr marL="2743200" lvl="5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73816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/>
            </a:lvl5pPr>
            <a:lvl6pPr marL="2743200" lvl="5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5469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  <p:sldLayoutId id="2147483833" r:id="rId18"/>
    <p:sldLayoutId id="2147483834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988840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kk-KZ" b="1" dirty="0" smtClean="0"/>
              <a:t>Транспортное планирование городов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</a:t>
            </a:r>
            <a:r>
              <a:rPr lang="ru-RU" sz="4800" dirty="0"/>
              <a:t>9</a:t>
            </a:r>
            <a:r>
              <a:rPr lang="ru-RU" sz="4800" dirty="0" smtClean="0"/>
              <a:t>. </a:t>
            </a:r>
            <a:r>
              <a:rPr lang="ru-RU" sz="4800"/>
              <a:t>Лекция </a:t>
            </a:r>
            <a:r>
              <a:rPr lang="ru-RU" sz="4800" smtClean="0"/>
              <a:t>9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dirty="0" smtClean="0"/>
              <a:t>Трамвайные пути и их проектирование и размещение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/>
          <p:nvPr/>
        </p:nvSpPr>
        <p:spPr>
          <a:xfrm>
            <a:off x="250825" y="260350"/>
            <a:ext cx="8280400" cy="319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Городской транспорт объединяет: 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массовый общественный транспорт;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легковой автомобильный транспорт;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грузовой автомобильный транспорт;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специализированный.</a:t>
            </a:r>
            <a:endParaRPr/>
          </a:p>
        </p:txBody>
      </p:sp>
      <p:sp>
        <p:nvSpPr>
          <p:cNvPr id="152" name="Google Shape;152;p23"/>
          <p:cNvSpPr txBox="1"/>
          <p:nvPr/>
        </p:nvSpPr>
        <p:spPr>
          <a:xfrm>
            <a:off x="3708400" y="2924175"/>
            <a:ext cx="5184775" cy="3632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270871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/>
          <p:nvPr/>
        </p:nvSpPr>
        <p:spPr>
          <a:xfrm>
            <a:off x="1331912" y="188912"/>
            <a:ext cx="6480175" cy="1096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Массовый общественный транспорт - </a:t>
            </a:r>
            <a:r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трамвай, троллейбус, автобус, маршрутное такси, метро.</a:t>
            </a:r>
            <a:r>
              <a:rPr lang="en-US" sz="2400" b="1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Перевозит пассажиров по определённым маршрутам. </a:t>
            </a:r>
            <a:endParaRPr/>
          </a:p>
        </p:txBody>
      </p:sp>
      <p:sp>
        <p:nvSpPr>
          <p:cNvPr id="158" name="Google Shape;158;p24"/>
          <p:cNvSpPr txBox="1"/>
          <p:nvPr/>
        </p:nvSpPr>
        <p:spPr>
          <a:xfrm>
            <a:off x="323850" y="1484312"/>
            <a:ext cx="2881312" cy="21605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4"/>
          <p:cNvSpPr txBox="1"/>
          <p:nvPr/>
        </p:nvSpPr>
        <p:spPr>
          <a:xfrm>
            <a:off x="468312" y="4005262"/>
            <a:ext cx="4392612" cy="2616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4"/>
          <p:cNvSpPr txBox="1"/>
          <p:nvPr/>
        </p:nvSpPr>
        <p:spPr>
          <a:xfrm>
            <a:off x="3492500" y="1484312"/>
            <a:ext cx="2879725" cy="216058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4"/>
          <p:cNvSpPr txBox="1"/>
          <p:nvPr/>
        </p:nvSpPr>
        <p:spPr>
          <a:xfrm>
            <a:off x="6659562" y="1484312"/>
            <a:ext cx="2160587" cy="2160587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4"/>
          <p:cNvSpPr txBox="1"/>
          <p:nvPr/>
        </p:nvSpPr>
        <p:spPr>
          <a:xfrm>
            <a:off x="5076825" y="4005262"/>
            <a:ext cx="3816350" cy="2617787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9750709"/>
      </p:ext>
    </p:extLst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 txBox="1"/>
          <p:nvPr/>
        </p:nvSpPr>
        <p:spPr>
          <a:xfrm>
            <a:off x="468312" y="333375"/>
            <a:ext cx="813593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Легковой автомобильный транспорт –</a:t>
            </a:r>
            <a:r>
              <a:rPr lang="en-US" sz="2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такси.</a:t>
            </a:r>
            <a:endParaRPr/>
          </a:p>
        </p:txBody>
      </p:sp>
      <p:sp>
        <p:nvSpPr>
          <p:cNvPr id="168" name="Google Shape;168;p25"/>
          <p:cNvSpPr txBox="1"/>
          <p:nvPr/>
        </p:nvSpPr>
        <p:spPr>
          <a:xfrm>
            <a:off x="395287" y="1412875"/>
            <a:ext cx="4038600" cy="2692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5"/>
          <p:cNvSpPr txBox="1"/>
          <p:nvPr/>
        </p:nvSpPr>
        <p:spPr>
          <a:xfrm>
            <a:off x="4643437" y="3068637"/>
            <a:ext cx="4038600" cy="29733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6788142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/>
          <p:nvPr/>
        </p:nvSpPr>
        <p:spPr>
          <a:xfrm>
            <a:off x="179387" y="188912"/>
            <a:ext cx="8785225" cy="118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Грузовой автомобильный транспорт</a:t>
            </a:r>
            <a:r>
              <a:rPr lang="en-US" sz="2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общего назначения и специализированный (</a:t>
            </a:r>
            <a:r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снегоочистительные и снегоуборочные, поливочные машины, мусоровозы и др.)</a:t>
            </a:r>
            <a:r>
              <a:rPr lang="en-US" sz="2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sp>
        <p:nvSpPr>
          <p:cNvPr id="175" name="Google Shape;175;p26"/>
          <p:cNvSpPr txBox="1"/>
          <p:nvPr/>
        </p:nvSpPr>
        <p:spPr>
          <a:xfrm>
            <a:off x="468312" y="1628775"/>
            <a:ext cx="2913062" cy="21859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6"/>
          <p:cNvSpPr txBox="1"/>
          <p:nvPr/>
        </p:nvSpPr>
        <p:spPr>
          <a:xfrm>
            <a:off x="5435600" y="1700212"/>
            <a:ext cx="3287712" cy="21859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6"/>
          <p:cNvSpPr txBox="1"/>
          <p:nvPr/>
        </p:nvSpPr>
        <p:spPr>
          <a:xfrm>
            <a:off x="1619250" y="4365625"/>
            <a:ext cx="2886075" cy="216535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6"/>
          <p:cNvSpPr txBox="1"/>
          <p:nvPr/>
        </p:nvSpPr>
        <p:spPr>
          <a:xfrm>
            <a:off x="5076825" y="4292600"/>
            <a:ext cx="3440112" cy="2187575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6"/>
          <p:cNvSpPr txBox="1"/>
          <p:nvPr/>
        </p:nvSpPr>
        <p:spPr>
          <a:xfrm>
            <a:off x="3563937" y="2924175"/>
            <a:ext cx="1809750" cy="1076325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6"/>
          <p:cNvSpPr txBox="1"/>
          <p:nvPr/>
        </p:nvSpPr>
        <p:spPr>
          <a:xfrm>
            <a:off x="250825" y="5589587"/>
            <a:ext cx="1143000" cy="66675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659118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/>
          <p:cNvSpPr txBox="1"/>
          <p:nvPr/>
        </p:nvSpPr>
        <p:spPr>
          <a:xfrm>
            <a:off x="250825" y="549275"/>
            <a:ext cx="8713787" cy="822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Специализированный городской транспорт</a:t>
            </a:r>
            <a:r>
              <a:rPr lang="en-US" sz="2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 пожарные машины, скорая помощь, милиция и др.</a:t>
            </a:r>
            <a:endParaRPr/>
          </a:p>
        </p:txBody>
      </p:sp>
      <p:sp>
        <p:nvSpPr>
          <p:cNvPr id="186" name="Google Shape;186;p27"/>
          <p:cNvSpPr txBox="1"/>
          <p:nvPr/>
        </p:nvSpPr>
        <p:spPr>
          <a:xfrm>
            <a:off x="468312" y="1844675"/>
            <a:ext cx="4038600" cy="30289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7"/>
          <p:cNvSpPr txBox="1"/>
          <p:nvPr/>
        </p:nvSpPr>
        <p:spPr>
          <a:xfrm>
            <a:off x="4787900" y="3213100"/>
            <a:ext cx="4038600" cy="303212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7"/>
          <p:cNvSpPr txBox="1"/>
          <p:nvPr/>
        </p:nvSpPr>
        <p:spPr>
          <a:xfrm>
            <a:off x="1763712" y="5516562"/>
            <a:ext cx="1238250" cy="63817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7"/>
          <p:cNvSpPr txBox="1"/>
          <p:nvPr/>
        </p:nvSpPr>
        <p:spPr>
          <a:xfrm>
            <a:off x="6011862" y="1412875"/>
            <a:ext cx="1428750" cy="1628775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2961674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8"/>
          <p:cNvSpPr txBox="1"/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/>
          </a:p>
        </p:txBody>
      </p:sp>
      <p:sp>
        <p:nvSpPr>
          <p:cNvPr id="195" name="Google Shape;195;p28"/>
          <p:cNvSpPr txBox="1">
            <a:spLocks noGrp="1"/>
          </p:cNvSpPr>
          <p:nvPr>
            <p:ph type="body" idx="1"/>
          </p:nvPr>
        </p:nvSpPr>
        <p:spPr>
          <a:xfrm>
            <a:off x="252412" y="1052512"/>
            <a:ext cx="8639175" cy="3090862"/>
          </a:xfrm>
          <a:prstGeom prst="rect">
            <a:avLst/>
          </a:prstGeom>
          <a:solidFill>
            <a:srgbClr val="1E464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175" lvl="0" indent="360362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Cоциальные требования к организации городского движения и транспорта: </a:t>
            </a:r>
            <a:endParaRPr/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мобильность передвижения</a:t>
            </a:r>
            <a:r>
              <a:rPr lang="en-US" sz="1800" b="1" i="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 для свободного пользования в городе всей сетью общественных центров, мест приложения труда, учреждений обслуживания и мест отдыха; </a:t>
            </a:r>
            <a:endParaRPr/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экономия личного времени,</a:t>
            </a:r>
            <a:r>
              <a:rPr lang="en-US" sz="1800" b="1" i="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 которое становится все более важным в жизни каждого человека для его профессионального, культурного и физического развития; </a:t>
            </a:r>
            <a:endParaRPr/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охрана окружающей среды</a:t>
            </a:r>
            <a:r>
              <a:rPr lang="en-US" sz="1800" b="1" i="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 от вредного воздействия транспорта и устранению опасностей уличного травматизма. </a:t>
            </a:r>
            <a:endParaRPr/>
          </a:p>
          <a:p>
            <a:pPr marL="3429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>
              <a:solidFill>
                <a:srgbClr val="FFC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8"/>
          <p:cNvSpPr txBox="1"/>
          <p:nvPr/>
        </p:nvSpPr>
        <p:spPr>
          <a:xfrm>
            <a:off x="0" y="0"/>
            <a:ext cx="9144000" cy="752475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096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AutoNum type="arabicPeriod"/>
            </a:pPr>
            <a:r>
              <a:rPr lang="en-US" sz="1800" b="1" i="1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Градостроительные требования и условия организации городского движения и транспорта.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8835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9"/>
          <p:cNvSpPr txBox="1"/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/>
          </a:p>
        </p:txBody>
      </p:sp>
      <p:sp>
        <p:nvSpPr>
          <p:cNvPr id="202" name="Google Shape;202;p29"/>
          <p:cNvSpPr txBox="1">
            <a:spLocks noGrp="1"/>
          </p:cNvSpPr>
          <p:nvPr>
            <p:ph type="body" idx="1"/>
          </p:nvPr>
        </p:nvSpPr>
        <p:spPr>
          <a:xfrm>
            <a:off x="252412" y="260350"/>
            <a:ext cx="8639175" cy="3454400"/>
          </a:xfrm>
          <a:prstGeom prst="rect">
            <a:avLst/>
          </a:prstGeom>
          <a:solidFill>
            <a:srgbClr val="1E464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175" lvl="0" indent="360362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Функциональные процессы и материальные структуры транспортно-планировочной организации города:</a:t>
            </a:r>
            <a:endParaRPr sz="1800" b="1" i="1" u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передвижения населения</a:t>
            </a:r>
            <a:endParaRPr sz="1800" b="1" i="1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общие затраты времени на передвижения,</a:t>
            </a:r>
            <a:r>
              <a:rPr lang="en-US" sz="1800" b="1" i="1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транспортная подвижность населения</a:t>
            </a:r>
            <a:r>
              <a:rPr lang="en-US" sz="1800" b="1" i="1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транспортная сеть города,</a:t>
            </a:r>
            <a:r>
              <a:rPr lang="en-US" sz="18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виды общественного транспорта,</a:t>
            </a:r>
            <a:r>
              <a:rPr lang="en-US" sz="18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автомобилизация города</a:t>
            </a:r>
            <a:endParaRPr sz="18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грузовое движение</a:t>
            </a:r>
            <a:endParaRPr sz="18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улично-дорожная сеть города</a:t>
            </a: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6102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0"/>
          <p:cNvSpPr txBox="1"/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/>
          </a:p>
        </p:txBody>
      </p:sp>
      <p:sp>
        <p:nvSpPr>
          <p:cNvPr id="208" name="Google Shape;208;p30"/>
          <p:cNvSpPr txBox="1">
            <a:spLocks noGrp="1"/>
          </p:cNvSpPr>
          <p:nvPr>
            <p:ph type="body" idx="1"/>
          </p:nvPr>
        </p:nvSpPr>
        <p:spPr>
          <a:xfrm>
            <a:off x="252412" y="260350"/>
            <a:ext cx="8639175" cy="63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3537" lvl="0" indent="-360362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Функциональные процессы и материальные структуры в транспортно-планировочной организации города тесно взаимосвязаны. Например, подвижность населения и средняя длина поездки по городу не только определяют работу всей транспортной системы, но и дают представление о планировочных достоинствах или недостатках плана, компактности или разобщенности размещения функциональных зон в генеральном плане города. Все это позволяет сравнивать варианты планировки, а также сопоставлять схемы городов и различные варианты решения генеральных планов городов даже при одинаковом народнохозяйственном их профиле и равной численности проживающих в них жителей. </a:t>
            </a:r>
            <a:endParaRPr/>
          </a:p>
          <a:p>
            <a:pPr marL="363537" lvl="0" indent="-360362" algn="just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Транспортно-планировочная организация города, обеспечивающая наименьшие затраты времени населением на передвижения от мест жительства к местам приложения труда и к основным центрам культурно-бытового тяготения (центр города, вокзалы, стадионы, городские парки и т. д.), означает сокращение средней длины поездки по городу и общей величины работы городского транспорта.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1988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1"/>
          <p:cNvSpPr txBox="1"/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/>
          </a:p>
        </p:txBody>
      </p:sp>
      <p:sp>
        <p:nvSpPr>
          <p:cNvPr id="214" name="Google Shape;214;p31"/>
          <p:cNvSpPr txBox="1">
            <a:spLocks noGrp="1"/>
          </p:cNvSpPr>
          <p:nvPr>
            <p:ph type="body" idx="1"/>
          </p:nvPr>
        </p:nvSpPr>
        <p:spPr>
          <a:xfrm>
            <a:off x="252412" y="260350"/>
            <a:ext cx="8639175" cy="63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3537" lvl="0" indent="-360362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Процесс градостроительного проектирования неразрывно связывает поиски рационального размещения селитебных районов, производственных зон города и других основных</a:t>
            </a:r>
            <a:b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фокусов притяжения населения с созданием между ними наиболее рациональных транспортных связей. </a:t>
            </a:r>
            <a:endParaRPr/>
          </a:p>
          <a:p>
            <a:pPr marL="363537" lvl="0" indent="-360362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Поиск планировочного решения города и его транспортной организации в виде системы магистральных улиц и дорог и</a:t>
            </a:r>
            <a:b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сети общественного транспорта производится путем вариантных проработок и проведения комплексного сравнения вариантов генерального плана по ряду планировочных, композиционных, транспортных и экономических показателей с учетом места города в систе­ме расселения. При этом в сравнение принимаются технико-экономические показатели сети, условия безопасно­сти движения, удобства и комфорт движения   транспорта   и   пешеходов.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95381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2"/>
          <p:cNvSpPr txBox="1"/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/>
          </a:p>
        </p:txBody>
      </p:sp>
      <p:sp>
        <p:nvSpPr>
          <p:cNvPr id="220" name="Google Shape;220;p32"/>
          <p:cNvSpPr txBox="1">
            <a:spLocks noGrp="1"/>
          </p:cNvSpPr>
          <p:nvPr>
            <p:ph type="body" idx="1"/>
          </p:nvPr>
        </p:nvSpPr>
        <p:spPr>
          <a:xfrm>
            <a:off x="252412" y="260350"/>
            <a:ext cx="8639175" cy="4954587"/>
          </a:xfrm>
          <a:prstGeom prst="rect">
            <a:avLst/>
          </a:prstGeom>
          <a:solidFill>
            <a:srgbClr val="1E464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175" lvl="0" indent="360362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Основные транспортно-планировочные критерии оценки вариантов генплана города и его транспортно-дорожной:</a:t>
            </a:r>
            <a:endParaRPr/>
          </a:p>
          <a:p>
            <a:pPr marL="3175" lvl="0" indent="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затраты времени населением</a:t>
            </a:r>
            <a:r>
              <a:rPr lang="en-US" sz="18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 передвижения</a:t>
            </a: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(мин);</a:t>
            </a:r>
            <a:endParaRPr/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транспортная подвижность населения</a:t>
            </a: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(число поездок в год на 1 жителя);</a:t>
            </a:r>
            <a:endParaRPr/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работа городского транспорта </a:t>
            </a:r>
            <a:r>
              <a:rPr lang="en-US" sz="1800" b="1" i="1" u="sng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(пасс/км);</a:t>
            </a:r>
            <a:endParaRPr/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маршрутный коэффициент и коэффициент пересадочности,</a:t>
            </a: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1" i="0" u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доступность центра города во времени, удобства передвижения транспортных средств и пешеходов</a:t>
            </a: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(мин);</a:t>
            </a:r>
            <a:endParaRPr/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капиталовложения</a:t>
            </a: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(руб.);</a:t>
            </a:r>
            <a:endParaRPr/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среднегодовые затраты</a:t>
            </a:r>
            <a:r>
              <a:rPr lang="en-US" sz="1800" b="1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(руб/год);</a:t>
            </a:r>
            <a:endParaRPr/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сроки окупаемости</a:t>
            </a:r>
            <a:r>
              <a:rPr lang="en-US" sz="18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(год.);</a:t>
            </a:r>
            <a:endParaRPr/>
          </a:p>
          <a:p>
            <a:pPr marL="363537" lvl="0" indent="-360362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планировочные факторы удобства и условия безопасности</a:t>
            </a:r>
            <a:r>
              <a:rPr lang="en-US" sz="1800" b="1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движения.</a:t>
            </a:r>
            <a:r>
              <a:rPr lang="en-US" sz="1800" b="0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3429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1" u="sng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725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24744"/>
            <a:ext cx="864096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1. </a:t>
            </a:r>
            <a:r>
              <a:rPr lang="ru-RU" sz="1400" b="1" dirty="0"/>
              <a:t>Основная литература</a:t>
            </a:r>
            <a:r>
              <a:rPr lang="ru-RU" sz="1400" dirty="0"/>
              <a:t>: 1. Косцов А.В. и др. Транспортная планировка городов. Учебное пособие. М.-2018г. -300с.; 2. Федотов Г.А., Поспелов П.И. Изыскание и проектирование автомобильных дорог. М:, «Академия» 2018 г.- 465 с.; 3. Градостроительство. Планировка и застройка городских и сельских поселений СНиП РК 3.01-01-2008, Астана, 2008; 4. Градостроительство. Планировка и застройка городских и сельских населенных пунктов. СН РК 3.01-01-2013; 5. Градостроительство. Планировка и застройка городских и сельских населенных пунктов. СП РК 3.01-101-2013; 6. </a:t>
            </a:r>
            <a:r>
              <a:rPr lang="ru-RU" sz="1400" dirty="0" err="1"/>
              <a:t>Сильянов</a:t>
            </a:r>
            <a:r>
              <a:rPr lang="ru-RU" sz="1400" dirty="0"/>
              <a:t> В.В., Домке Э.Р. Транспортно-эксплуатационные качества автомобильных дорог и городских улиц. Учебник для студентов вузов. 2-е изд. –</a:t>
            </a:r>
            <a:r>
              <a:rPr lang="ru-RU" sz="1400" dirty="0" err="1"/>
              <a:t>М.Академия</a:t>
            </a:r>
            <a:r>
              <a:rPr lang="ru-RU" sz="1400" dirty="0"/>
              <a:t>, 2008. – 352 с.;</a:t>
            </a:r>
          </a:p>
          <a:p>
            <a:r>
              <a:rPr lang="ru-RU" sz="1400" dirty="0"/>
              <a:t> </a:t>
            </a:r>
          </a:p>
          <a:p>
            <a:r>
              <a:rPr lang="ru-RU" sz="1400" b="1" dirty="0" smtClean="0"/>
              <a:t> </a:t>
            </a:r>
            <a:r>
              <a:rPr lang="ru-RU" sz="1400" b="1" dirty="0" err="1"/>
              <a:t>Қосымша</a:t>
            </a:r>
            <a:r>
              <a:rPr lang="ru-RU" sz="1400" b="1" dirty="0"/>
              <a:t> </a:t>
            </a:r>
            <a:r>
              <a:rPr lang="ru-RU" sz="1400" b="1" dirty="0" err="1"/>
              <a:t>әдебиеттер</a:t>
            </a:r>
            <a:endParaRPr lang="ru-RU" sz="1400" dirty="0"/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1. 7. Гуревич и др. Справочник проектировщика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. 1968. 8. </a:t>
            </a:r>
            <a:r>
              <a:rPr lang="ru-RU" sz="1400" dirty="0" err="1"/>
              <a:t>Гохман</a:t>
            </a:r>
            <a:r>
              <a:rPr lang="ru-RU" sz="1400" dirty="0"/>
              <a:t> В.А. и др. Пересечение и примыкание автомобильных дорог: М., высшая школа, 1989. - 319 с. 9. Меркулов Е.А. Городские дороги. Учебник для вузов. М., «Высшая школа», 1973.-456с. 10. Меркулов Е.А. и др. Примеры проектирования дорог и сетей пассажирского транспорта в городах. М., «Высшая школа», 1962. – 265 с. 11. </a:t>
            </a:r>
            <a:r>
              <a:rPr lang="ru-RU" sz="1400" dirty="0" err="1"/>
              <a:t>Милашечкин</a:t>
            </a:r>
            <a:r>
              <a:rPr lang="ru-RU" sz="1400" dirty="0"/>
              <a:t> А.А. и др. Узлы автомобильных дорог. М., «Транспорт», 1966. – 366с. 12. Меркулов Е.А. и др. Сборник конструкций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, 1967. – 186 с. 13. Озеленение населенных мест: Справочник /Ерохин Г.П. и др., М., «Высшая школа», 1974. – 123 с. 14. </a:t>
            </a:r>
            <a:r>
              <a:rPr lang="ru-RU" sz="1400" dirty="0" err="1"/>
              <a:t>Орнатский</a:t>
            </a:r>
            <a:r>
              <a:rPr lang="ru-RU" sz="1400" dirty="0"/>
              <a:t> Н.П. Проектирование городских скоростных дорог. М., «Высшая школа», 1974.- 123 с. 15. Информационно – аналитический журнал «Автомобильные дороги» ЗАО «Издательство 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115941847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3107</TotalTime>
  <Words>576</Words>
  <Application>Microsoft Office PowerPoint</Application>
  <PresentationFormat>Экран (4:3)</PresentationFormat>
  <Paragraphs>51</Paragraphs>
  <Slides>13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 3</vt:lpstr>
      <vt:lpstr>Легкий дым</vt:lpstr>
      <vt:lpstr>Транспортное планирование городов</vt:lpstr>
      <vt:lpstr>Тема 9. Лекция 9  Трамвайные пути и их проектирование и размещение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86</cp:revision>
  <dcterms:created xsi:type="dcterms:W3CDTF">2014-09-03T06:40:38Z</dcterms:created>
  <dcterms:modified xsi:type="dcterms:W3CDTF">2022-03-05T11:00:04Z</dcterms:modified>
</cp:coreProperties>
</file>